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Montserrat Light" charset="1" panose="00000400000000000000"/>
      <p:regular r:id="rId13"/>
    </p:embeddedFont>
    <p:embeddedFont>
      <p:font typeface="Montserrat Light Bold" charset="1" panose="00000800000000000000"/>
      <p:regular r:id="rId14"/>
    </p:embeddedFont>
    <p:embeddedFont>
      <p:font typeface="Montserrat Light Italics" charset="1" panose="00000400000000000000"/>
      <p:regular r:id="rId15"/>
    </p:embeddedFont>
    <p:embeddedFont>
      <p:font typeface="Montserrat Light Bold Italics" charset="1" panose="00000800000000000000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  <p:embeddedFont>
      <p:font typeface="Canva Sans Italics" charset="1" panose="020B0503030501040103"/>
      <p:regular r:id="rId19"/>
    </p:embeddedFont>
    <p:embeddedFont>
      <p:font typeface="Canva Sans Bold Italics" charset="1" panose="020B0803030501040103"/>
      <p:regular r:id="rId20"/>
    </p:embeddedFont>
    <p:embeddedFont>
      <p:font typeface="Canva Sans Medium" charset="1" panose="020B0603030501040103"/>
      <p:regular r:id="rId21"/>
    </p:embeddedFont>
    <p:embeddedFont>
      <p:font typeface="Canva Sans Medium Italics" charset="1" panose="020B0603030501040103"/>
      <p:regular r:id="rId22"/>
    </p:embeddedFont>
    <p:embeddedFont>
      <p:font typeface="Open Sauce" charset="1" panose="00000500000000000000"/>
      <p:regular r:id="rId23"/>
    </p:embeddedFont>
    <p:embeddedFont>
      <p:font typeface="Open Sauce Bold" charset="1" panose="00000800000000000000"/>
      <p:regular r:id="rId24"/>
    </p:embeddedFont>
    <p:embeddedFont>
      <p:font typeface="Open Sauce Italics" charset="1" panose="00000500000000000000"/>
      <p:regular r:id="rId25"/>
    </p:embeddedFont>
    <p:embeddedFont>
      <p:font typeface="Open Sauce Bold Italics" charset="1" panose="00000800000000000000"/>
      <p:regular r:id="rId26"/>
    </p:embeddedFont>
    <p:embeddedFont>
      <p:font typeface="Open Sauce Light" charset="1" panose="00000400000000000000"/>
      <p:regular r:id="rId27"/>
    </p:embeddedFont>
    <p:embeddedFont>
      <p:font typeface="Open Sauce Light Italics" charset="1" panose="00000400000000000000"/>
      <p:regular r:id="rId28"/>
    </p:embeddedFont>
    <p:embeddedFont>
      <p:font typeface="Open Sauce Medium" charset="1" panose="00000600000000000000"/>
      <p:regular r:id="rId29"/>
    </p:embeddedFont>
    <p:embeddedFont>
      <p:font typeface="Open Sauce Medium Italics" charset="1" panose="00000600000000000000"/>
      <p:regular r:id="rId30"/>
    </p:embeddedFont>
    <p:embeddedFont>
      <p:font typeface="Open Sauce Semi-Bold" charset="1" panose="00000700000000000000"/>
      <p:regular r:id="rId31"/>
    </p:embeddedFont>
    <p:embeddedFont>
      <p:font typeface="Open Sauce Semi-Bold Italics" charset="1" panose="00000700000000000000"/>
      <p:regular r:id="rId32"/>
    </p:embeddedFont>
    <p:embeddedFont>
      <p:font typeface="Open Sauce Heavy" charset="1" panose="00000A00000000000000"/>
      <p:regular r:id="rId33"/>
    </p:embeddedFont>
    <p:embeddedFont>
      <p:font typeface="Open Sauce Heavy Italics" charset="1" panose="00000A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31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3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5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4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66919" y="-56687"/>
            <a:ext cx="8698393" cy="10400373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58913" t="0" r="-54599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237556" y="1274553"/>
            <a:ext cx="9904959" cy="3588846"/>
            <a:chOff x="0" y="0"/>
            <a:chExt cx="2608713" cy="9452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7363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7356" y="2328552"/>
            <a:ext cx="9405358" cy="210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75"/>
              </a:lnSpc>
            </a:pPr>
            <a:r>
              <a:rPr lang="en-US" sz="12300" spc="172">
                <a:solidFill>
                  <a:srgbClr val="040506"/>
                </a:solidFill>
                <a:latin typeface="Archivo Black"/>
              </a:rPr>
              <a:t>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7485" y="1491618"/>
            <a:ext cx="7345101" cy="89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</a:rPr>
              <a:t>DATA SCIENCE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7556" y="4173571"/>
            <a:ext cx="9747283" cy="45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7"/>
              </a:lnSpc>
            </a:pPr>
            <a:r>
              <a:rPr lang="en-US" sz="2722" spc="144">
                <a:solidFill>
                  <a:srgbClr val="231F20"/>
                </a:solidFill>
                <a:latin typeface="Montserrat Classic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9738" y="1809319"/>
            <a:ext cx="12934324" cy="7708334"/>
          </a:xfrm>
          <a:custGeom>
            <a:avLst/>
            <a:gdLst/>
            <a:ahLst/>
            <a:cxnLst/>
            <a:rect r="r" b="b" t="t" l="l"/>
            <a:pathLst>
              <a:path h="7708334" w="12934324">
                <a:moveTo>
                  <a:pt x="0" y="0"/>
                </a:moveTo>
                <a:lnTo>
                  <a:pt x="12934324" y="0"/>
                </a:lnTo>
                <a:lnTo>
                  <a:pt x="12934324" y="7708335"/>
                </a:lnTo>
                <a:lnTo>
                  <a:pt x="0" y="7708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592752" y="-92672"/>
            <a:ext cx="16062837" cy="1516911"/>
            <a:chOff x="0" y="0"/>
            <a:chExt cx="21417116" cy="202254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1417116" cy="2022549"/>
              <a:chOff x="0" y="0"/>
              <a:chExt cx="1537211" cy="14516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537211" cy="145168"/>
              </a:xfrm>
              <a:custGeom>
                <a:avLst/>
                <a:gdLst/>
                <a:ahLst/>
                <a:cxnLst/>
                <a:rect r="r" b="b" t="t" l="l"/>
                <a:pathLst>
                  <a:path h="145168" w="1537211">
                    <a:moveTo>
                      <a:pt x="1334011" y="0"/>
                    </a:moveTo>
                    <a:lnTo>
                      <a:pt x="0" y="0"/>
                    </a:lnTo>
                    <a:lnTo>
                      <a:pt x="203200" y="145168"/>
                    </a:lnTo>
                    <a:lnTo>
                      <a:pt x="1537211" y="145168"/>
                    </a:lnTo>
                    <a:lnTo>
                      <a:pt x="1334011" y="0"/>
                    </a:lnTo>
                    <a:close/>
                  </a:path>
                </a:pathLst>
              </a:custGeom>
              <a:solidFill>
                <a:srgbClr val="01010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01600" y="-19050"/>
                <a:ext cx="1334011" cy="1642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6202249" y="467609"/>
              <a:ext cx="12669288" cy="11242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988"/>
                </a:lnSpc>
                <a:spcBef>
                  <a:spcPct val="0"/>
                </a:spcBef>
              </a:pPr>
              <a:r>
                <a:rPr lang="en-US" sz="5064" spc="177">
                  <a:solidFill>
                    <a:srgbClr val="FFFFFF"/>
                  </a:solidFill>
                  <a:latin typeface="Archivo Black"/>
                </a:rPr>
                <a:t>STUDIOS ANALYSIS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515713" y="3159077"/>
            <a:ext cx="4465188" cy="1652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8362" indent="-339181" lvl="1">
              <a:lnSpc>
                <a:spcPts val="4398"/>
              </a:lnSpc>
              <a:buFont typeface="Arial"/>
              <a:buChar char="•"/>
            </a:pPr>
            <a:r>
              <a:rPr lang="en-US" sz="3142">
                <a:solidFill>
                  <a:srgbClr val="000000"/>
                </a:solidFill>
                <a:latin typeface="Canva Sans Bold"/>
              </a:rPr>
              <a:t>Universal Studios </a:t>
            </a:r>
          </a:p>
          <a:p>
            <a:pPr algn="ctr">
              <a:lnSpc>
                <a:spcPts val="4398"/>
              </a:lnSpc>
            </a:pPr>
            <a:r>
              <a:rPr lang="en-US" sz="3142">
                <a:solidFill>
                  <a:srgbClr val="000000"/>
                </a:solidFill>
                <a:latin typeface="Canva Sans Bold"/>
              </a:rPr>
              <a:t>are the most </a:t>
            </a:r>
          </a:p>
          <a:p>
            <a:pPr algn="ctr">
              <a:lnSpc>
                <a:spcPts val="4398"/>
              </a:lnSpc>
            </a:pPr>
            <a:r>
              <a:rPr lang="en-US" sz="3142">
                <a:solidFill>
                  <a:srgbClr val="000000"/>
                </a:solidFill>
                <a:latin typeface="Canva Sans Bold"/>
              </a:rPr>
              <a:t>preferred Studios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6380559" y="2491180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613275" y="116911"/>
            <a:ext cx="10674725" cy="6004533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4592752" y="-92672"/>
            <a:ext cx="15859325" cy="2185593"/>
            <a:chOff x="0" y="0"/>
            <a:chExt cx="1537211" cy="2118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211" cy="211845"/>
            </a:xfrm>
            <a:custGeom>
              <a:avLst/>
              <a:gdLst/>
              <a:ahLst/>
              <a:cxnLst/>
              <a:rect r="r" b="b" t="t" l="l"/>
              <a:pathLst>
                <a:path h="21184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1845"/>
                  </a:lnTo>
                  <a:lnTo>
                    <a:pt x="1537211" y="21184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334011" cy="230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11718" y="547375"/>
            <a:ext cx="7238899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00"/>
              </a:lnSpc>
              <a:spcBef>
                <a:spcPct val="0"/>
              </a:spcBef>
            </a:pPr>
            <a:r>
              <a:rPr lang="en-US" sz="5000" spc="175">
                <a:solidFill>
                  <a:srgbClr val="FFFFFF"/>
                </a:solidFill>
                <a:latin typeface="Archivo Black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11718" y="4043362"/>
            <a:ext cx="1123891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49"/>
              </a:lnSpc>
            </a:pPr>
          </a:p>
          <a:p>
            <a:pPr marL="539749" indent="-269875" lvl="1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000000"/>
                </a:solidFill>
                <a:latin typeface="Montserrat Light Bold"/>
              </a:rPr>
              <a:t>A</a:t>
            </a:r>
            <a:r>
              <a:rPr lang="en-US" sz="2499" spc="244">
                <a:solidFill>
                  <a:srgbClr val="000000"/>
                </a:solidFill>
                <a:latin typeface="Montserrat Light Bold"/>
              </a:rPr>
              <a:t>ction movies make the most income.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71645" y="3166415"/>
            <a:ext cx="990821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000000"/>
                </a:solidFill>
                <a:latin typeface="Montserrat Light Bold"/>
              </a:rPr>
              <a:t> Action, Adventure, and Sci_Fi Movies Genre are the most preferred.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1645" y="5664245"/>
            <a:ext cx="1123891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000000"/>
                </a:solidFill>
                <a:latin typeface="Montserrat Light Bold"/>
              </a:rPr>
              <a:t>Drama movies seem to be the most produced followed by Comedy.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71645" y="7716146"/>
            <a:ext cx="1123891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000000"/>
                </a:solidFill>
                <a:latin typeface="Montserrat Light Bold"/>
              </a:rPr>
              <a:t> </a:t>
            </a:r>
            <a:r>
              <a:rPr lang="en-US" sz="2499" spc="244">
                <a:solidFill>
                  <a:srgbClr val="000000"/>
                </a:solidFill>
                <a:latin typeface="Montserrat Light Bold"/>
              </a:rPr>
              <a:t> Universal Movies Studios seems to have the most watched movies.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6380559" y="2491180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613275" y="0"/>
            <a:ext cx="10674725" cy="6004533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585027" y="3559527"/>
            <a:ext cx="4950833" cy="109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474" y="2954642"/>
            <a:ext cx="11885975" cy="7059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8727" indent="-254363" lvl="1">
              <a:lnSpc>
                <a:spcPts val="3251"/>
              </a:lnSpc>
              <a:buFont typeface="Arial"/>
              <a:buChar char="•"/>
            </a:pPr>
            <a:r>
              <a:rPr lang="en-US" sz="2356" spc="230">
                <a:solidFill>
                  <a:srgbClr val="010101"/>
                </a:solidFill>
                <a:latin typeface="Montserrat Light Bold"/>
              </a:rPr>
              <a:t>There’s a a lucrative opportunity to enter the booming video </a:t>
            </a:r>
            <a:r>
              <a:rPr lang="en-US" sz="2356" spc="230">
                <a:solidFill>
                  <a:srgbClr val="010101"/>
                </a:solidFill>
                <a:latin typeface="Montserrat Light Bold"/>
              </a:rPr>
              <a:t>content market.</a:t>
            </a:r>
          </a:p>
          <a:p>
            <a:pPr>
              <a:lnSpc>
                <a:spcPts val="3251"/>
              </a:lnSpc>
            </a:pPr>
          </a:p>
          <a:p>
            <a:pPr>
              <a:lnSpc>
                <a:spcPts val="3251"/>
              </a:lnSpc>
            </a:pPr>
          </a:p>
          <a:p>
            <a:pPr marL="508727" indent="-254363" lvl="1">
              <a:lnSpc>
                <a:spcPts val="3251"/>
              </a:lnSpc>
              <a:buFont typeface="Arial"/>
              <a:buChar char="•"/>
            </a:pPr>
            <a:r>
              <a:rPr lang="en-US" sz="2356" spc="230">
                <a:solidFill>
                  <a:srgbClr val="010101"/>
                </a:solidFill>
                <a:latin typeface="Montserrat Light Bold"/>
              </a:rPr>
              <a:t> Microsoft's  can produce Action,Adventure, SciFi Movies that are around one hour and a half long since they are the best performing. </a:t>
            </a:r>
          </a:p>
          <a:p>
            <a:pPr>
              <a:lnSpc>
                <a:spcPts val="3251"/>
              </a:lnSpc>
            </a:pPr>
          </a:p>
          <a:p>
            <a:pPr>
              <a:lnSpc>
                <a:spcPts val="3251"/>
              </a:lnSpc>
            </a:pPr>
          </a:p>
          <a:p>
            <a:pPr marL="508727" indent="-254363" lvl="1">
              <a:lnSpc>
                <a:spcPts val="3251"/>
              </a:lnSpc>
              <a:buFont typeface="Arial"/>
              <a:buChar char="•"/>
            </a:pPr>
            <a:r>
              <a:rPr lang="en-US" sz="2356" spc="230">
                <a:solidFill>
                  <a:srgbClr val="010101"/>
                </a:solidFill>
                <a:latin typeface="Montserrat Light Bold"/>
              </a:rPr>
              <a:t>They can also</a:t>
            </a:r>
            <a:r>
              <a:rPr lang="en-US" sz="2356" spc="230">
                <a:solidFill>
                  <a:srgbClr val="010101"/>
                </a:solidFill>
                <a:latin typeface="Montserrat Light Bold"/>
              </a:rPr>
              <a:t> try comedy for diversification. </a:t>
            </a:r>
          </a:p>
          <a:p>
            <a:pPr>
              <a:lnSpc>
                <a:spcPts val="3251"/>
              </a:lnSpc>
            </a:pPr>
          </a:p>
          <a:p>
            <a:pPr>
              <a:lnSpc>
                <a:spcPts val="3251"/>
              </a:lnSpc>
            </a:pPr>
          </a:p>
          <a:p>
            <a:pPr marL="508727" indent="-254363" lvl="1">
              <a:lnSpc>
                <a:spcPts val="3251"/>
              </a:lnSpc>
              <a:buFont typeface="Arial"/>
              <a:buChar char="•"/>
            </a:pPr>
            <a:r>
              <a:rPr lang="en-US" sz="2356" spc="230">
                <a:solidFill>
                  <a:srgbClr val="010101"/>
                </a:solidFill>
                <a:latin typeface="Montserrat Light Bold"/>
              </a:rPr>
              <a:t>Microsoft also needs to pay close attention to its competitors more so Universal Movies since they have the most watched movies</a:t>
            </a:r>
          </a:p>
          <a:p>
            <a:pPr marL="508727" indent="-254363" lvl="1">
              <a:lnSpc>
                <a:spcPts val="3251"/>
              </a:lnSpc>
              <a:buFont typeface="Arial"/>
              <a:buChar char="•"/>
            </a:pPr>
            <a:r>
              <a:rPr lang="en-US" sz="2356" spc="230">
                <a:solidFill>
                  <a:srgbClr val="F2F4F5"/>
                </a:solidFill>
                <a:latin typeface="Montserrat Light Bold"/>
              </a:rPr>
              <a:t>its competitors more so Universal Movies since they have the most watched movies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4592752" y="-92672"/>
            <a:ext cx="15859325" cy="2185593"/>
            <a:chOff x="0" y="0"/>
            <a:chExt cx="1537211" cy="2118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7211" cy="211845"/>
            </a:xfrm>
            <a:custGeom>
              <a:avLst/>
              <a:gdLst/>
              <a:ahLst/>
              <a:cxnLst/>
              <a:rect r="r" b="b" t="t" l="l"/>
              <a:pathLst>
                <a:path h="21184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1845"/>
                  </a:lnTo>
                  <a:lnTo>
                    <a:pt x="1537211" y="21184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1334011" cy="230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905101" y="547375"/>
            <a:ext cx="7238899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00"/>
              </a:lnSpc>
              <a:spcBef>
                <a:spcPct val="0"/>
              </a:spcBef>
            </a:pPr>
            <a:r>
              <a:rPr lang="en-US" sz="5000" spc="175">
                <a:solidFill>
                  <a:srgbClr val="FFFFFF"/>
                </a:solidFill>
                <a:latin typeface="Archivo Black"/>
              </a:rPr>
              <a:t>RECOMMENDATION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122031" y="4270779"/>
            <a:ext cx="1828744" cy="182874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122031" y="6625687"/>
            <a:ext cx="1828744" cy="182874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3741404" y="0"/>
            <a:ext cx="15859325" cy="2185593"/>
            <a:chOff x="0" y="0"/>
            <a:chExt cx="1537211" cy="21184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37211" cy="211845"/>
            </a:xfrm>
            <a:custGeom>
              <a:avLst/>
              <a:gdLst/>
              <a:ahLst/>
              <a:cxnLst/>
              <a:rect r="r" b="b" t="t" l="l"/>
              <a:pathLst>
                <a:path h="21184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1845"/>
                  </a:lnTo>
                  <a:lnTo>
                    <a:pt x="1537211" y="21184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19050"/>
              <a:ext cx="1334011" cy="230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482300" y="6884427"/>
            <a:ext cx="1201446" cy="1311264"/>
          </a:xfrm>
          <a:custGeom>
            <a:avLst/>
            <a:gdLst/>
            <a:ahLst/>
            <a:cxnLst/>
            <a:rect r="r" b="b" t="t" l="l"/>
            <a:pathLst>
              <a:path h="1311264" w="1201446">
                <a:moveTo>
                  <a:pt x="0" y="0"/>
                </a:moveTo>
                <a:lnTo>
                  <a:pt x="1201446" y="0"/>
                </a:lnTo>
                <a:lnTo>
                  <a:pt x="1201446" y="1311264"/>
                </a:lnTo>
                <a:lnTo>
                  <a:pt x="0" y="1311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510875" y="4508634"/>
            <a:ext cx="1050415" cy="1269733"/>
          </a:xfrm>
          <a:custGeom>
            <a:avLst/>
            <a:gdLst/>
            <a:ahLst/>
            <a:cxnLst/>
            <a:rect r="r" b="b" t="t" l="l"/>
            <a:pathLst>
              <a:path h="1269733" w="1050415">
                <a:moveTo>
                  <a:pt x="0" y="0"/>
                </a:moveTo>
                <a:lnTo>
                  <a:pt x="1050415" y="0"/>
                </a:lnTo>
                <a:lnTo>
                  <a:pt x="1050415" y="1269732"/>
                </a:lnTo>
                <a:lnTo>
                  <a:pt x="0" y="12697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188259" y="4401034"/>
            <a:ext cx="7132181" cy="154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Montserrat Light Bold"/>
              </a:rPr>
              <a:t>Microsoft wishes to get into the booming original video content market by launching Microsoft</a:t>
            </a:r>
          </a:p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Montserrat Light Bold"/>
              </a:rPr>
              <a:t>Studios.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88259" y="6755942"/>
            <a:ext cx="10884367" cy="2330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Montserrat Light Bold"/>
              </a:rPr>
              <a:t>This analysis provides </a:t>
            </a:r>
            <a:r>
              <a:rPr lang="en-US" sz="2210" spc="216">
                <a:solidFill>
                  <a:srgbClr val="231F20"/>
                </a:solidFill>
                <a:latin typeface="Montserrat Light Bold"/>
              </a:rPr>
              <a:t>compelling insights that the head of Microsoft's new movie studio can use to establish a strong</a:t>
            </a:r>
          </a:p>
          <a:p>
            <a:pPr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Montserrat Light Bold"/>
              </a:rPr>
              <a:t>presence in the competitive entertainment industry. </a:t>
            </a:r>
          </a:p>
          <a:p>
            <a:pPr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Montserrat Light Bold"/>
              </a:rPr>
              <a:t>Particularly focusing on Genre Fusion; those that are best rated, most watched, and</a:t>
            </a:r>
          </a:p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Montserrat Light Bold"/>
              </a:rPr>
              <a:t>making the most income.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0" y="755557"/>
            <a:ext cx="11320440" cy="100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82"/>
              </a:lnSpc>
              <a:spcBef>
                <a:spcPct val="0"/>
              </a:spcBef>
            </a:pPr>
            <a:r>
              <a:rPr lang="en-US" sz="5929" spc="47">
                <a:solidFill>
                  <a:srgbClr val="FFFFFF"/>
                </a:solidFill>
                <a:latin typeface="Archivo Black"/>
              </a:rPr>
              <a:t>EXECUTIVE SUMMARY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9420" y="826312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59420" y="479909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79183" y="6826068"/>
            <a:ext cx="6851587" cy="1077187"/>
          </a:xfrm>
          <a:custGeom>
            <a:avLst/>
            <a:gdLst/>
            <a:ahLst/>
            <a:cxnLst/>
            <a:rect r="r" b="b" t="t" l="l"/>
            <a:pathLst>
              <a:path h="1077187" w="68515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06610" y="3545153"/>
            <a:ext cx="6790323" cy="3819509"/>
            <a:chOff x="0" y="0"/>
            <a:chExt cx="112890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5890" t="0" r="-589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2924060" y="984692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463658" y="6686971"/>
            <a:ext cx="9125846" cy="2611537"/>
            <a:chOff x="0" y="0"/>
            <a:chExt cx="20702426" cy="59243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702426" cy="5925669"/>
            </a:xfrm>
            <a:custGeom>
              <a:avLst/>
              <a:gdLst/>
              <a:ahLst/>
              <a:cxnLst/>
              <a:rect r="r" b="b" t="t" l="l"/>
              <a:pathLst>
                <a:path h="5925669" w="20702426">
                  <a:moveTo>
                    <a:pt x="0" y="5555902"/>
                  </a:moveTo>
                  <a:lnTo>
                    <a:pt x="0" y="368498"/>
                  </a:lnTo>
                  <a:cubicBezTo>
                    <a:pt x="0" y="164698"/>
                    <a:pt x="575527" y="0"/>
                    <a:pt x="1287691" y="0"/>
                  </a:cubicBezTo>
                  <a:lnTo>
                    <a:pt x="19418877" y="0"/>
                  </a:lnTo>
                  <a:cubicBezTo>
                    <a:pt x="20126899" y="0"/>
                    <a:pt x="20702426" y="164698"/>
                    <a:pt x="20702426" y="368498"/>
                  </a:cubicBezTo>
                  <a:lnTo>
                    <a:pt x="20702426" y="5557086"/>
                  </a:lnTo>
                  <a:cubicBezTo>
                    <a:pt x="20702426" y="5760886"/>
                    <a:pt x="20126899" y="5925669"/>
                    <a:pt x="19414736" y="5925669"/>
                  </a:cubicBezTo>
                  <a:lnTo>
                    <a:pt x="1287691" y="5925669"/>
                  </a:lnTo>
                  <a:cubicBezTo>
                    <a:pt x="575527" y="5924399"/>
                    <a:pt x="0" y="5759701"/>
                    <a:pt x="0" y="5555902"/>
                  </a:cubicBezTo>
                  <a:close/>
                </a:path>
              </a:pathLst>
            </a:custGeom>
            <a:blipFill>
              <a:blip r:embed="rId4"/>
              <a:stretch>
                <a:fillRect l="-215" t="0" r="-215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924060" y="638289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659420" y="1601140"/>
            <a:ext cx="7599880" cy="3034980"/>
            <a:chOff x="0" y="0"/>
            <a:chExt cx="15901005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901005" cy="6351270"/>
            </a:xfrm>
            <a:custGeom>
              <a:avLst/>
              <a:gdLst/>
              <a:ahLst/>
              <a:cxnLst/>
              <a:rect r="r" b="b" t="t" l="l"/>
              <a:pathLst>
                <a:path h="6351270" w="15901005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442048" y="0"/>
                    <a:pt x="989043" y="0"/>
                  </a:cubicBezTo>
                  <a:lnTo>
                    <a:pt x="14915142" y="0"/>
                  </a:lnTo>
                  <a:cubicBezTo>
                    <a:pt x="15458957" y="0"/>
                    <a:pt x="15901005" y="176530"/>
                    <a:pt x="15901005" y="394970"/>
                  </a:cubicBezTo>
                  <a:lnTo>
                    <a:pt x="15901005" y="5956300"/>
                  </a:lnTo>
                  <a:cubicBezTo>
                    <a:pt x="15901005" y="6174740"/>
                    <a:pt x="15458957" y="6351270"/>
                    <a:pt x="14911963" y="6351270"/>
                  </a:cubicBezTo>
                  <a:lnTo>
                    <a:pt x="989043" y="6351270"/>
                  </a:lnTo>
                  <a:cubicBezTo>
                    <a:pt x="442048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0" t="-20991" r="0" b="-20991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6189931" y="792917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89931" y="446514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189931" y="998090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-4592752" y="-92672"/>
            <a:ext cx="15859325" cy="1310799"/>
            <a:chOff x="0" y="0"/>
            <a:chExt cx="1537211" cy="12705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37211" cy="127053"/>
            </a:xfrm>
            <a:custGeom>
              <a:avLst/>
              <a:gdLst/>
              <a:ahLst/>
              <a:cxnLst/>
              <a:rect r="r" b="b" t="t" l="l"/>
              <a:pathLst>
                <a:path h="127053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127053"/>
                  </a:lnTo>
                  <a:lnTo>
                    <a:pt x="1537211" y="127053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19050"/>
              <a:ext cx="1334011" cy="146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0" y="133350"/>
            <a:ext cx="617314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5"/>
              </a:lnSpc>
            </a:pPr>
            <a:r>
              <a:rPr lang="en-US" sz="5912" spc="-118">
                <a:solidFill>
                  <a:srgbClr val="FFFFFF"/>
                </a:solidFill>
                <a:latin typeface="Montserrat Classic Bold"/>
              </a:rPr>
              <a:t>DATA SOURCE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7120963" y="-142201"/>
            <a:ext cx="15336157" cy="1384060"/>
            <a:chOff x="0" y="0"/>
            <a:chExt cx="1486502" cy="1341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6502" cy="134154"/>
            </a:xfrm>
            <a:custGeom>
              <a:avLst/>
              <a:gdLst/>
              <a:ahLst/>
              <a:cxnLst/>
              <a:rect r="r" b="b" t="t" l="l"/>
              <a:pathLst>
                <a:path h="134154" w="1486502">
                  <a:moveTo>
                    <a:pt x="1283302" y="0"/>
                  </a:moveTo>
                  <a:lnTo>
                    <a:pt x="0" y="0"/>
                  </a:lnTo>
                  <a:lnTo>
                    <a:pt x="203200" y="134154"/>
                  </a:lnTo>
                  <a:lnTo>
                    <a:pt x="1486502" y="134154"/>
                  </a:lnTo>
                  <a:lnTo>
                    <a:pt x="12833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283302" cy="153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140326" y="2090492"/>
            <a:ext cx="14007349" cy="6649131"/>
            <a:chOff x="0" y="0"/>
            <a:chExt cx="18676465" cy="8865507"/>
          </a:xfrm>
        </p:grpSpPr>
        <p:grpSp>
          <p:nvGrpSpPr>
            <p:cNvPr name="Group 7" id="7"/>
            <p:cNvGrpSpPr/>
            <p:nvPr/>
          </p:nvGrpSpPr>
          <p:grpSpPr>
            <a:xfrm rot="1635860">
              <a:off x="3481979" y="1034383"/>
              <a:ext cx="4026769" cy="1910499"/>
              <a:chOff x="0" y="0"/>
              <a:chExt cx="4871328" cy="23112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871255" cy="2311146"/>
              </a:xfrm>
              <a:custGeom>
                <a:avLst/>
                <a:gdLst/>
                <a:ahLst/>
                <a:cxnLst/>
                <a:rect r="r" b="b" t="t" l="l"/>
                <a:pathLst>
                  <a:path h="2311146" w="4871255">
                    <a:moveTo>
                      <a:pt x="4871255" y="1243076"/>
                    </a:moveTo>
                    <a:cubicBezTo>
                      <a:pt x="3727623" y="1031875"/>
                      <a:pt x="3727623" y="1031875"/>
                      <a:pt x="3727623" y="1031875"/>
                    </a:cubicBezTo>
                    <a:cubicBezTo>
                      <a:pt x="3882903" y="905129"/>
                      <a:pt x="3882903" y="905129"/>
                      <a:pt x="3882903" y="905129"/>
                    </a:cubicBezTo>
                    <a:cubicBezTo>
                      <a:pt x="3466443" y="573278"/>
                      <a:pt x="2915673" y="374142"/>
                      <a:pt x="2301542" y="374142"/>
                    </a:cubicBezTo>
                    <a:cubicBezTo>
                      <a:pt x="1037731" y="374142"/>
                      <a:pt x="14130" y="1237107"/>
                      <a:pt x="0" y="2311146"/>
                    </a:cubicBezTo>
                    <a:cubicBezTo>
                      <a:pt x="14130" y="1031875"/>
                      <a:pt x="1235550" y="0"/>
                      <a:pt x="2732133" y="0"/>
                    </a:cubicBezTo>
                    <a:cubicBezTo>
                      <a:pt x="3353403" y="0"/>
                      <a:pt x="3925293" y="175006"/>
                      <a:pt x="4384144" y="476758"/>
                    </a:cubicBezTo>
                    <a:cubicBezTo>
                      <a:pt x="4504174" y="374142"/>
                      <a:pt x="4504174" y="374142"/>
                      <a:pt x="4504174" y="374142"/>
                    </a:cubicBezTo>
                    <a:lnTo>
                      <a:pt x="4871255" y="1243076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555555">
                      <a:alpha val="100000"/>
                    </a:srgbClr>
                  </a:gs>
                </a:gsLst>
                <a:lin ang="0"/>
              </a:gra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992547" y="181744"/>
              <a:ext cx="2783615" cy="2785400"/>
              <a:chOff x="0" y="0"/>
              <a:chExt cx="3367440" cy="33696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367405" cy="3369564"/>
              </a:xfrm>
              <a:custGeom>
                <a:avLst/>
                <a:gdLst/>
                <a:ahLst/>
                <a:cxnLst/>
                <a:rect r="r" b="b" t="t" l="l"/>
                <a:pathLst>
                  <a:path h="3369564" w="3367405">
                    <a:moveTo>
                      <a:pt x="0" y="1684782"/>
                    </a:moveTo>
                    <a:cubicBezTo>
                      <a:pt x="0" y="754253"/>
                      <a:pt x="753872" y="0"/>
                      <a:pt x="1683766" y="0"/>
                    </a:cubicBezTo>
                    <a:cubicBezTo>
                      <a:pt x="2613660" y="0"/>
                      <a:pt x="3367405" y="754253"/>
                      <a:pt x="3367405" y="1684782"/>
                    </a:cubicBezTo>
                    <a:cubicBezTo>
                      <a:pt x="3367405" y="2615311"/>
                      <a:pt x="2613660" y="3369564"/>
                      <a:pt x="1683766" y="3369564"/>
                    </a:cubicBezTo>
                    <a:cubicBezTo>
                      <a:pt x="753872" y="3369564"/>
                      <a:pt x="0" y="2615311"/>
                      <a:pt x="0" y="1684782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555555">
                      <a:alpha val="100000"/>
                    </a:srgbClr>
                  </a:gs>
                </a:gsLst>
                <a:lin ang="0"/>
              </a:gra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387748" y="826522"/>
              <a:ext cx="1302743" cy="1495843"/>
            </a:xfrm>
            <a:custGeom>
              <a:avLst/>
              <a:gdLst/>
              <a:ahLst/>
              <a:cxnLst/>
              <a:rect r="r" b="b" t="t" l="l"/>
              <a:pathLst>
                <a:path h="1495843" w="1302743">
                  <a:moveTo>
                    <a:pt x="0" y="0"/>
                  </a:moveTo>
                  <a:lnTo>
                    <a:pt x="1302743" y="0"/>
                  </a:lnTo>
                  <a:lnTo>
                    <a:pt x="1302743" y="1495843"/>
                  </a:lnTo>
                  <a:lnTo>
                    <a:pt x="0" y="1495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7633045" y="2946719"/>
              <a:ext cx="2784210" cy="2782424"/>
              <a:chOff x="0" y="0"/>
              <a:chExt cx="3368160" cy="3366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368040" cy="3366008"/>
              </a:xfrm>
              <a:custGeom>
                <a:avLst/>
                <a:gdLst/>
                <a:ahLst/>
                <a:cxnLst/>
                <a:rect r="r" b="b" t="t" l="l"/>
                <a:pathLst>
                  <a:path h="3366008" w="3368040">
                    <a:moveTo>
                      <a:pt x="0" y="1683004"/>
                    </a:moveTo>
                    <a:cubicBezTo>
                      <a:pt x="0" y="753491"/>
                      <a:pt x="753999" y="0"/>
                      <a:pt x="1684020" y="0"/>
                    </a:cubicBezTo>
                    <a:cubicBezTo>
                      <a:pt x="2614041" y="0"/>
                      <a:pt x="3368040" y="753491"/>
                      <a:pt x="3368040" y="1683004"/>
                    </a:cubicBezTo>
                    <a:cubicBezTo>
                      <a:pt x="3368040" y="2612517"/>
                      <a:pt x="2614041" y="3366008"/>
                      <a:pt x="1684020" y="3366008"/>
                    </a:cubicBezTo>
                    <a:cubicBezTo>
                      <a:pt x="753999" y="3366008"/>
                      <a:pt x="0" y="2612517"/>
                      <a:pt x="0" y="1683004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555555">
                      <a:alpha val="100000"/>
                    </a:srgbClr>
                  </a:gs>
                </a:gsLst>
                <a:lin ang="0"/>
              </a:gradFill>
            </p:spPr>
          </p:sp>
        </p:grpSp>
        <p:grpSp>
          <p:nvGrpSpPr>
            <p:cNvPr name="Group 14" id="14"/>
            <p:cNvGrpSpPr/>
            <p:nvPr/>
          </p:nvGrpSpPr>
          <p:grpSpPr>
            <a:xfrm rot="622845">
              <a:off x="10130001" y="5254685"/>
              <a:ext cx="3938755" cy="1846696"/>
              <a:chOff x="0" y="0"/>
              <a:chExt cx="6361136" cy="2982436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61197" cy="2982468"/>
              </a:xfrm>
              <a:custGeom>
                <a:avLst/>
                <a:gdLst/>
                <a:ahLst/>
                <a:cxnLst/>
                <a:rect r="r" b="b" t="t" l="l"/>
                <a:pathLst>
                  <a:path h="2982468" w="6361197">
                    <a:moveTo>
                      <a:pt x="6361197" y="1378346"/>
                    </a:moveTo>
                    <a:cubicBezTo>
                      <a:pt x="4869968" y="1643185"/>
                      <a:pt x="4869968" y="1643185"/>
                      <a:pt x="4869968" y="1643185"/>
                    </a:cubicBezTo>
                    <a:cubicBezTo>
                      <a:pt x="5063308" y="1814494"/>
                      <a:pt x="5063308" y="1814494"/>
                      <a:pt x="5063308" y="1814494"/>
                    </a:cubicBezTo>
                    <a:cubicBezTo>
                      <a:pt x="4529440" y="2242765"/>
                      <a:pt x="3802038" y="2499728"/>
                      <a:pt x="3010448" y="2499728"/>
                    </a:cubicBezTo>
                    <a:cubicBezTo>
                      <a:pt x="1362497" y="2499564"/>
                      <a:pt x="27537" y="1386058"/>
                      <a:pt x="0" y="0"/>
                    </a:cubicBezTo>
                    <a:cubicBezTo>
                      <a:pt x="27537" y="1650897"/>
                      <a:pt x="1620220" y="2982468"/>
                      <a:pt x="3571853" y="2982468"/>
                    </a:cubicBezTo>
                    <a:cubicBezTo>
                      <a:pt x="4381866" y="2982468"/>
                      <a:pt x="5127691" y="2756691"/>
                      <a:pt x="5725941" y="2367309"/>
                    </a:cubicBezTo>
                    <a:cubicBezTo>
                      <a:pt x="5882436" y="2499728"/>
                      <a:pt x="5882436" y="2499728"/>
                      <a:pt x="5882436" y="2499728"/>
                    </a:cubicBezTo>
                    <a:lnTo>
                      <a:pt x="6361197" y="1378346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555555">
                      <a:alpha val="100000"/>
                    </a:srgbClr>
                  </a:gs>
                </a:gsLst>
                <a:lin ang="0"/>
              </a:gradFill>
            </p:spPr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8563138" y="3761080"/>
              <a:ext cx="1238407" cy="1195626"/>
            </a:xfrm>
            <a:custGeom>
              <a:avLst/>
              <a:gdLst/>
              <a:ahLst/>
              <a:cxnLst/>
              <a:rect r="r" b="b" t="t" l="l"/>
              <a:pathLst>
                <a:path h="1195626" w="1238407">
                  <a:moveTo>
                    <a:pt x="0" y="0"/>
                  </a:moveTo>
                  <a:lnTo>
                    <a:pt x="1238407" y="0"/>
                  </a:lnTo>
                  <a:lnTo>
                    <a:pt x="1238407" y="1195626"/>
                  </a:lnTo>
                  <a:lnTo>
                    <a:pt x="0" y="1195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0494972" y="4418524"/>
              <a:ext cx="1486649" cy="1270410"/>
            </a:xfrm>
            <a:custGeom>
              <a:avLst/>
              <a:gdLst/>
              <a:ahLst/>
              <a:cxnLst/>
              <a:rect r="r" b="b" t="t" l="l"/>
              <a:pathLst>
                <a:path h="1270410" w="1486649">
                  <a:moveTo>
                    <a:pt x="0" y="0"/>
                  </a:moveTo>
                  <a:lnTo>
                    <a:pt x="1486650" y="0"/>
                  </a:lnTo>
                  <a:lnTo>
                    <a:pt x="1486650" y="1270410"/>
                  </a:lnTo>
                  <a:lnTo>
                    <a:pt x="0" y="1270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15080314" y="3385317"/>
              <a:ext cx="2783615" cy="2785400"/>
              <a:chOff x="0" y="0"/>
              <a:chExt cx="3367440" cy="33696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3367405" cy="3369564"/>
              </a:xfrm>
              <a:custGeom>
                <a:avLst/>
                <a:gdLst/>
                <a:ahLst/>
                <a:cxnLst/>
                <a:rect r="r" b="b" t="t" l="l"/>
                <a:pathLst>
                  <a:path h="3369564" w="3367405">
                    <a:moveTo>
                      <a:pt x="0" y="1684782"/>
                    </a:moveTo>
                    <a:cubicBezTo>
                      <a:pt x="0" y="754253"/>
                      <a:pt x="753872" y="0"/>
                      <a:pt x="1683766" y="0"/>
                    </a:cubicBezTo>
                    <a:cubicBezTo>
                      <a:pt x="2613660" y="0"/>
                      <a:pt x="3367405" y="754253"/>
                      <a:pt x="3367405" y="1684782"/>
                    </a:cubicBezTo>
                    <a:cubicBezTo>
                      <a:pt x="3367405" y="2615311"/>
                      <a:pt x="2613660" y="3369564"/>
                      <a:pt x="1683766" y="3369564"/>
                    </a:cubicBezTo>
                    <a:cubicBezTo>
                      <a:pt x="753872" y="3369564"/>
                      <a:pt x="0" y="2615311"/>
                      <a:pt x="0" y="1684782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555555">
                      <a:alpha val="100000"/>
                    </a:srgbClr>
                  </a:gs>
                </a:gsLst>
                <a:lin ang="0"/>
              </a:gradFill>
            </p:spPr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15963873" y="4024550"/>
              <a:ext cx="1016497" cy="1506936"/>
            </a:xfrm>
            <a:custGeom>
              <a:avLst/>
              <a:gdLst/>
              <a:ahLst/>
              <a:cxnLst/>
              <a:rect r="r" b="b" t="t" l="l"/>
              <a:pathLst>
                <a:path h="1506936" w="1016497">
                  <a:moveTo>
                    <a:pt x="0" y="0"/>
                  </a:moveTo>
                  <a:lnTo>
                    <a:pt x="1016497" y="0"/>
                  </a:lnTo>
                  <a:lnTo>
                    <a:pt x="1016497" y="1506936"/>
                  </a:lnTo>
                  <a:lnTo>
                    <a:pt x="0" y="1506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3960184"/>
              <a:ext cx="3906600" cy="124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367" spc="133">
                  <a:solidFill>
                    <a:srgbClr val="040506"/>
                  </a:solidFill>
                  <a:latin typeface="Montserrat Light"/>
                </a:rPr>
                <a:t>-Import data</a:t>
              </a:r>
            </a:p>
            <a:p>
              <a:pPr algn="ctr">
                <a:lnSpc>
                  <a:spcPts val="1886"/>
                </a:lnSpc>
              </a:pPr>
              <a:r>
                <a:rPr lang="en-US" sz="1367" spc="133">
                  <a:solidFill>
                    <a:srgbClr val="040506"/>
                  </a:solidFill>
                  <a:latin typeface="Montserrat Light"/>
                </a:rPr>
                <a:t>-Inspecting the data</a:t>
              </a:r>
            </a:p>
            <a:p>
              <a:pPr algn="ctr">
                <a:lnSpc>
                  <a:spcPts val="1886"/>
                </a:lnSpc>
              </a:pPr>
              <a:r>
                <a:rPr lang="en-US" sz="1367" spc="133">
                  <a:solidFill>
                    <a:srgbClr val="040506"/>
                  </a:solidFill>
                  <a:latin typeface="Montserrat Light"/>
                </a:rPr>
                <a:t>-Check for any Inconsistency and missing values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50546" y="3423549"/>
              <a:ext cx="3977147" cy="555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1"/>
                </a:lnSpc>
              </a:pPr>
              <a:r>
                <a:rPr lang="en-US" sz="2602" spc="36">
                  <a:solidFill>
                    <a:srgbClr val="040506"/>
                  </a:solidFill>
                  <a:latin typeface="Montserrat Classic"/>
                </a:rPr>
                <a:t>Preprocessing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7126386" y="886468"/>
              <a:ext cx="4111912" cy="1882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367" spc="133">
                  <a:solidFill>
                    <a:srgbClr val="040506"/>
                  </a:solidFill>
                  <a:latin typeface="Montserrat Light"/>
                </a:rPr>
                <a:t>-Handle missing values </a:t>
              </a:r>
            </a:p>
            <a:p>
              <a:pPr algn="ctr">
                <a:lnSpc>
                  <a:spcPts val="1886"/>
                </a:lnSpc>
              </a:pPr>
              <a:r>
                <a:rPr lang="en-US" sz="1367" spc="133">
                  <a:solidFill>
                    <a:srgbClr val="040506"/>
                  </a:solidFill>
                  <a:latin typeface="Montserrat Light"/>
                </a:rPr>
                <a:t>-</a:t>
              </a:r>
              <a:r>
                <a:rPr lang="en-US" sz="1367" spc="133">
                  <a:solidFill>
                    <a:srgbClr val="040506"/>
                  </a:solidFill>
                  <a:latin typeface="Montserrat Light"/>
                </a:rPr>
                <a:t>Check for and handle any duplicate rows.</a:t>
              </a:r>
            </a:p>
            <a:p>
              <a:pPr algn="ctr">
                <a:lnSpc>
                  <a:spcPts val="1886"/>
                </a:lnSpc>
              </a:pPr>
              <a:r>
                <a:rPr lang="en-US" sz="1367" spc="133">
                  <a:solidFill>
                    <a:srgbClr val="040506"/>
                  </a:solidFill>
                  <a:latin typeface="Montserrat Light"/>
                </a:rPr>
                <a:t>-</a:t>
              </a:r>
              <a:r>
                <a:rPr lang="en-US" sz="1367" spc="133">
                  <a:solidFill>
                    <a:srgbClr val="040506"/>
                  </a:solidFill>
                  <a:latin typeface="Montserrat Light"/>
                </a:rPr>
                <a:t>Handle any outliers</a:t>
              </a:r>
            </a:p>
            <a:p>
              <a:pPr algn="ctr">
                <a:lnSpc>
                  <a:spcPts val="1886"/>
                </a:lnSpc>
              </a:pPr>
              <a:r>
                <a:rPr lang="en-US" sz="1367" spc="133">
                  <a:solidFill>
                    <a:srgbClr val="040506"/>
                  </a:solidFill>
                  <a:latin typeface="Montserrat Light"/>
                </a:rPr>
                <a:t>-</a:t>
              </a:r>
              <a:r>
                <a:rPr lang="en-US" sz="1367" spc="133">
                  <a:solidFill>
                    <a:srgbClr val="040506"/>
                  </a:solidFill>
                  <a:latin typeface="Montserrat Light"/>
                </a:rPr>
                <a:t>Convert data types as needed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7126386" y="-38100"/>
              <a:ext cx="3420690" cy="555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1"/>
                </a:lnSpc>
              </a:pPr>
              <a:r>
                <a:rPr lang="en-US" sz="2602" spc="36">
                  <a:solidFill>
                    <a:srgbClr val="040506"/>
                  </a:solidFill>
                  <a:latin typeface="Montserrat Classic"/>
                </a:rPr>
                <a:t>Data Cleaning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4267778" y="7618133"/>
              <a:ext cx="4317223" cy="124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367" spc="133">
                  <a:solidFill>
                    <a:srgbClr val="040506"/>
                  </a:solidFill>
                  <a:latin typeface="Montserrat Light"/>
                </a:rPr>
                <a:t>- Created visualizations on statistics, distributions and relationships within the data.</a:t>
              </a:r>
            </a:p>
            <a:p>
              <a:pPr algn="ctr">
                <a:lnSpc>
                  <a:spcPts val="1886"/>
                </a:lnSpc>
              </a:pP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4267778" y="6288543"/>
              <a:ext cx="4408687" cy="1152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1"/>
                </a:lnSpc>
              </a:pPr>
              <a:r>
                <a:rPr lang="en-US" sz="2602" spc="36">
                  <a:solidFill>
                    <a:srgbClr val="040506"/>
                  </a:solidFill>
                  <a:latin typeface="Montserrat Classic"/>
                </a:rPr>
                <a:t>Exploratory Data Analysis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28700" y="109304"/>
            <a:ext cx="5413831" cy="79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51"/>
              </a:lnSpc>
            </a:pPr>
            <a:r>
              <a:rPr lang="en-US" sz="4679">
                <a:solidFill>
                  <a:srgbClr val="FFFFFF"/>
                </a:solidFill>
                <a:latin typeface="Canva Sans Bold"/>
              </a:rPr>
              <a:t>METHODOLOGY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41476" y="5292915"/>
            <a:ext cx="795288" cy="629119"/>
          </a:xfrm>
          <a:custGeom>
            <a:avLst/>
            <a:gdLst/>
            <a:ahLst/>
            <a:cxnLst/>
            <a:rect r="r" b="b" t="t" l="l"/>
            <a:pathLst>
              <a:path h="629119" w="795288">
                <a:moveTo>
                  <a:pt x="0" y="0"/>
                </a:moveTo>
                <a:lnTo>
                  <a:pt x="795288" y="0"/>
                </a:lnTo>
                <a:lnTo>
                  <a:pt x="795288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32519" y="4364397"/>
            <a:ext cx="810032" cy="779103"/>
          </a:xfrm>
          <a:custGeom>
            <a:avLst/>
            <a:gdLst/>
            <a:ahLst/>
            <a:cxnLst/>
            <a:rect r="r" b="b" t="t" l="l"/>
            <a:pathLst>
              <a:path h="779103" w="810032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94645" y="2819649"/>
            <a:ext cx="4811731" cy="7217597"/>
          </a:xfrm>
          <a:custGeom>
            <a:avLst/>
            <a:gdLst/>
            <a:ahLst/>
            <a:cxnLst/>
            <a:rect r="r" b="b" t="t" l="l"/>
            <a:pathLst>
              <a:path h="7217597" w="4811731">
                <a:moveTo>
                  <a:pt x="0" y="0"/>
                </a:moveTo>
                <a:lnTo>
                  <a:pt x="4811731" y="0"/>
                </a:lnTo>
                <a:lnTo>
                  <a:pt x="4811731" y="7217597"/>
                </a:lnTo>
                <a:lnTo>
                  <a:pt x="0" y="72175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162976" y="5979047"/>
            <a:ext cx="1552289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6"/>
              </a:lnSpc>
            </a:pPr>
            <a:r>
              <a:rPr lang="en-US" sz="1847" spc="-36">
                <a:solidFill>
                  <a:srgbClr val="F2F4F5"/>
                </a:solidFill>
                <a:latin typeface="Montserrat Light"/>
              </a:rPr>
              <a:t>BORCELLE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5902" y="3146332"/>
            <a:ext cx="2246916" cy="101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010101"/>
                </a:solidFill>
                <a:latin typeface="Montserrat Light Bold"/>
              </a:rPr>
              <a:t>Rating for the most watched movie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78067" y="2411096"/>
            <a:ext cx="1022586" cy="740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5"/>
              </a:lnSpc>
              <a:spcBef>
                <a:spcPct val="0"/>
              </a:spcBef>
            </a:pPr>
            <a:r>
              <a:rPr lang="en-US" sz="4204" spc="-84">
                <a:solidFill>
                  <a:srgbClr val="010101"/>
                </a:solidFill>
                <a:latin typeface="Montserrat Light Bold"/>
              </a:rPr>
              <a:t>8.8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629682" y="3674817"/>
            <a:ext cx="3507551" cy="1115237"/>
            <a:chOff x="0" y="0"/>
            <a:chExt cx="4676734" cy="148698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482328" y="1055589"/>
              <a:ext cx="3497210" cy="431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1"/>
                </a:lnSpc>
                <a:spcBef>
                  <a:spcPct val="0"/>
                </a:spcBef>
              </a:pPr>
              <a:r>
                <a:rPr lang="en-US" sz="1887" spc="-37">
                  <a:solidFill>
                    <a:srgbClr val="010101"/>
                  </a:solidFill>
                  <a:latin typeface="Montserrat Light Bold"/>
                </a:rPr>
                <a:t>Number of Reviews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85725"/>
              <a:ext cx="4676734" cy="1136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75"/>
                </a:lnSpc>
                <a:spcBef>
                  <a:spcPct val="0"/>
                </a:spcBef>
              </a:pPr>
              <a:r>
                <a:rPr lang="en-US" sz="4982" spc="-99">
                  <a:solidFill>
                    <a:srgbClr val="010101"/>
                  </a:solidFill>
                  <a:latin typeface="Montserrat Light Bold"/>
                </a:rPr>
                <a:t>1,841,066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50035" y="6469402"/>
            <a:ext cx="4412113" cy="1250557"/>
            <a:chOff x="0" y="0"/>
            <a:chExt cx="5882818" cy="166740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747503" y="1236016"/>
              <a:ext cx="4371862" cy="431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1"/>
                </a:lnSpc>
                <a:spcBef>
                  <a:spcPct val="0"/>
                </a:spcBef>
              </a:pPr>
              <a:r>
                <a:rPr lang="en-US" sz="1887" spc="-37">
                  <a:solidFill>
                    <a:srgbClr val="010101"/>
                  </a:solidFill>
                  <a:latin typeface="Montserrat Light Bold"/>
                </a:rPr>
                <a:t>Total Gross Income made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85725"/>
              <a:ext cx="5882818" cy="1136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75"/>
                </a:lnSpc>
                <a:spcBef>
                  <a:spcPct val="0"/>
                </a:spcBef>
              </a:pPr>
              <a:r>
                <a:rPr lang="en-US" sz="4982" spc="-99">
                  <a:solidFill>
                    <a:srgbClr val="010101"/>
                  </a:solidFill>
                  <a:latin typeface="Montserrat Light Bold"/>
                </a:rPr>
                <a:t>828,300,000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509061" y="8863378"/>
            <a:ext cx="2246916" cy="207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18">
                <a:solidFill>
                  <a:srgbClr val="010101"/>
                </a:solidFill>
                <a:latin typeface="Montserrat Light Bold"/>
              </a:rPr>
              <a:t>Genre of the most watched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38872" y="7277640"/>
            <a:ext cx="4089169" cy="119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334" spc="-66">
                <a:solidFill>
                  <a:srgbClr val="010101"/>
                </a:solidFill>
                <a:latin typeface="Montserrat Light Bold"/>
              </a:rPr>
              <a:t>Action,Adventure,Sci-Fi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2522561" y="101678"/>
            <a:ext cx="15859325" cy="1387538"/>
            <a:chOff x="0" y="0"/>
            <a:chExt cx="1537211" cy="13449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37211" cy="134491"/>
            </a:xfrm>
            <a:custGeom>
              <a:avLst/>
              <a:gdLst/>
              <a:ahLst/>
              <a:cxnLst/>
              <a:rect r="r" b="b" t="t" l="l"/>
              <a:pathLst>
                <a:path h="134491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134491"/>
                  </a:lnTo>
                  <a:lnTo>
                    <a:pt x="1537211" y="134491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19050"/>
              <a:ext cx="1334011" cy="153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0" y="219349"/>
            <a:ext cx="9381579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00"/>
              </a:lnSpc>
              <a:spcBef>
                <a:spcPct val="0"/>
              </a:spcBef>
            </a:pPr>
            <a:r>
              <a:rPr lang="en-US" sz="5000" spc="175">
                <a:solidFill>
                  <a:srgbClr val="FFFFFF"/>
                </a:solidFill>
                <a:latin typeface="Archivo Black"/>
              </a:rPr>
              <a:t>FROM THE ANALYSIS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577905" y="1746391"/>
            <a:ext cx="6585071" cy="740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5"/>
              </a:lnSpc>
              <a:spcBef>
                <a:spcPct val="0"/>
              </a:spcBef>
            </a:pPr>
            <a:r>
              <a:rPr lang="en-US" sz="4204" spc="-84">
                <a:solidFill>
                  <a:srgbClr val="010101"/>
                </a:solidFill>
                <a:latin typeface="Montserrat Light Bold"/>
              </a:rPr>
              <a:t>Most Watched Movie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302" y="1405021"/>
            <a:ext cx="10749944" cy="8505607"/>
          </a:xfrm>
          <a:custGeom>
            <a:avLst/>
            <a:gdLst/>
            <a:ahLst/>
            <a:cxnLst/>
            <a:rect r="r" b="b" t="t" l="l"/>
            <a:pathLst>
              <a:path h="8505607" w="10749944">
                <a:moveTo>
                  <a:pt x="0" y="0"/>
                </a:moveTo>
                <a:lnTo>
                  <a:pt x="10749944" y="0"/>
                </a:lnTo>
                <a:lnTo>
                  <a:pt x="10749944" y="8505606"/>
                </a:lnTo>
                <a:lnTo>
                  <a:pt x="0" y="8505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7" r="-495" b="-25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592752" y="-92672"/>
            <a:ext cx="15859325" cy="1497693"/>
            <a:chOff x="0" y="0"/>
            <a:chExt cx="21145767" cy="199692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1145767" cy="1996923"/>
              <a:chOff x="0" y="0"/>
              <a:chExt cx="1537211" cy="14516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537211" cy="145168"/>
              </a:xfrm>
              <a:custGeom>
                <a:avLst/>
                <a:gdLst/>
                <a:ahLst/>
                <a:cxnLst/>
                <a:rect r="r" b="b" t="t" l="l"/>
                <a:pathLst>
                  <a:path h="145168" w="1537211">
                    <a:moveTo>
                      <a:pt x="1334011" y="0"/>
                    </a:moveTo>
                    <a:lnTo>
                      <a:pt x="0" y="0"/>
                    </a:lnTo>
                    <a:lnTo>
                      <a:pt x="203200" y="145168"/>
                    </a:lnTo>
                    <a:lnTo>
                      <a:pt x="1537211" y="145168"/>
                    </a:lnTo>
                    <a:lnTo>
                      <a:pt x="1334011" y="0"/>
                    </a:lnTo>
                    <a:close/>
                  </a:path>
                </a:pathLst>
              </a:custGeom>
              <a:solidFill>
                <a:srgbClr val="01010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01600" y="-19050"/>
                <a:ext cx="1334011" cy="1642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6123669" y="450952"/>
              <a:ext cx="12508772" cy="1120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900"/>
                </a:lnSpc>
                <a:spcBef>
                  <a:spcPct val="0"/>
                </a:spcBef>
              </a:pPr>
              <a:r>
                <a:rPr lang="en-US" sz="5000" spc="175">
                  <a:solidFill>
                    <a:srgbClr val="FFFFFF"/>
                  </a:solidFill>
                  <a:latin typeface="Archivo Black"/>
                </a:rPr>
                <a:t>BEST MOVIE ANALYSIS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902773" y="4621394"/>
            <a:ext cx="4917987" cy="1652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8362" indent="-339181" lvl="1">
              <a:lnSpc>
                <a:spcPts val="4398"/>
              </a:lnSpc>
              <a:buFont typeface="Arial"/>
              <a:buChar char="•"/>
            </a:pPr>
            <a:r>
              <a:rPr lang="en-US" sz="3142">
                <a:solidFill>
                  <a:srgbClr val="000000"/>
                </a:solidFill>
                <a:latin typeface="Canva Sans Bold"/>
              </a:rPr>
              <a:t>Inception 2010 was the most watched movie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20649"/>
            <a:ext cx="13437334" cy="8016205"/>
          </a:xfrm>
          <a:custGeom>
            <a:avLst/>
            <a:gdLst/>
            <a:ahLst/>
            <a:cxnLst/>
            <a:rect r="r" b="b" t="t" l="l"/>
            <a:pathLst>
              <a:path h="8016205" w="13437334">
                <a:moveTo>
                  <a:pt x="0" y="0"/>
                </a:moveTo>
                <a:lnTo>
                  <a:pt x="13437334" y="0"/>
                </a:lnTo>
                <a:lnTo>
                  <a:pt x="13437334" y="8016205"/>
                </a:lnTo>
                <a:lnTo>
                  <a:pt x="0" y="8016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592752" y="-92672"/>
            <a:ext cx="15859325" cy="1770261"/>
            <a:chOff x="0" y="0"/>
            <a:chExt cx="1537211" cy="1715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7211" cy="171588"/>
            </a:xfrm>
            <a:custGeom>
              <a:avLst/>
              <a:gdLst/>
              <a:ahLst/>
              <a:cxnLst/>
              <a:rect r="r" b="b" t="t" l="l"/>
              <a:pathLst>
                <a:path h="171588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171588"/>
                  </a:lnTo>
                  <a:lnTo>
                    <a:pt x="1537211" y="171588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334011" cy="1906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133624"/>
            <a:ext cx="8112149" cy="143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00"/>
              </a:lnSpc>
              <a:spcBef>
                <a:spcPct val="0"/>
              </a:spcBef>
            </a:pPr>
            <a:r>
              <a:rPr lang="en-US" sz="4130" spc="144">
                <a:solidFill>
                  <a:srgbClr val="FFFFFF"/>
                </a:solidFill>
                <a:latin typeface="Archivo Black"/>
              </a:rPr>
              <a:t>GENRE VS INCOME 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73455" y="4009718"/>
            <a:ext cx="3385845" cy="2210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8362" indent="-339181" lvl="1">
              <a:lnSpc>
                <a:spcPts val="4398"/>
              </a:lnSpc>
              <a:buFont typeface="Arial"/>
              <a:buChar char="•"/>
            </a:pPr>
            <a:r>
              <a:rPr lang="en-US" sz="3142">
                <a:solidFill>
                  <a:srgbClr val="000000"/>
                </a:solidFill>
                <a:latin typeface="Canva Sans Bold"/>
              </a:rPr>
              <a:t>Action, Thriller  Made the most money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19995"/>
            <a:ext cx="9815751" cy="8467005"/>
          </a:xfrm>
          <a:custGeom>
            <a:avLst/>
            <a:gdLst/>
            <a:ahLst/>
            <a:cxnLst/>
            <a:rect r="r" b="b" t="t" l="l"/>
            <a:pathLst>
              <a:path h="8467005" w="9815751">
                <a:moveTo>
                  <a:pt x="0" y="0"/>
                </a:moveTo>
                <a:lnTo>
                  <a:pt x="9815751" y="0"/>
                </a:lnTo>
                <a:lnTo>
                  <a:pt x="9815751" y="8467005"/>
                </a:lnTo>
                <a:lnTo>
                  <a:pt x="0" y="8467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7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592752" y="-92672"/>
            <a:ext cx="16062837" cy="1516911"/>
            <a:chOff x="0" y="0"/>
            <a:chExt cx="21417116" cy="202254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1417116" cy="2022549"/>
              <a:chOff x="0" y="0"/>
              <a:chExt cx="1537211" cy="14516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537211" cy="145168"/>
              </a:xfrm>
              <a:custGeom>
                <a:avLst/>
                <a:gdLst/>
                <a:ahLst/>
                <a:cxnLst/>
                <a:rect r="r" b="b" t="t" l="l"/>
                <a:pathLst>
                  <a:path h="145168" w="1537211">
                    <a:moveTo>
                      <a:pt x="1334011" y="0"/>
                    </a:moveTo>
                    <a:lnTo>
                      <a:pt x="0" y="0"/>
                    </a:lnTo>
                    <a:lnTo>
                      <a:pt x="203200" y="145168"/>
                    </a:lnTo>
                    <a:lnTo>
                      <a:pt x="1537211" y="145168"/>
                    </a:lnTo>
                    <a:lnTo>
                      <a:pt x="1334011" y="0"/>
                    </a:lnTo>
                    <a:close/>
                  </a:path>
                </a:pathLst>
              </a:custGeom>
              <a:solidFill>
                <a:srgbClr val="01010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01600" y="-19050"/>
                <a:ext cx="1334011" cy="1642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6202249" y="467609"/>
              <a:ext cx="12669288" cy="11242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988"/>
                </a:lnSpc>
                <a:spcBef>
                  <a:spcPct val="0"/>
                </a:spcBef>
              </a:pPr>
              <a:r>
                <a:rPr lang="en-US" sz="5064" spc="177">
                  <a:solidFill>
                    <a:srgbClr val="FFFFFF"/>
                  </a:solidFill>
                  <a:latin typeface="Archivo Black"/>
                </a:rPr>
                <a:t>GENRE ANALYSIS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470085" y="2635070"/>
            <a:ext cx="5449547" cy="109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8362" indent="-339181" lvl="1">
              <a:lnSpc>
                <a:spcPts val="4398"/>
              </a:lnSpc>
              <a:buFont typeface="Arial"/>
              <a:buChar char="•"/>
            </a:pPr>
            <a:r>
              <a:rPr lang="en-US" sz="3142">
                <a:solidFill>
                  <a:srgbClr val="000000"/>
                </a:solidFill>
                <a:latin typeface="Canva Sans Bold"/>
              </a:rPr>
              <a:t>Drama Movies are the most produced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09753" y="5996347"/>
            <a:ext cx="5449547" cy="1652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8362" indent="-339181" lvl="1">
              <a:lnSpc>
                <a:spcPts val="4398"/>
              </a:lnSpc>
              <a:buFont typeface="Arial"/>
              <a:buChar char="•"/>
            </a:pPr>
            <a:r>
              <a:rPr lang="en-US" sz="3142">
                <a:solidFill>
                  <a:srgbClr val="000000"/>
                </a:solidFill>
                <a:latin typeface="Canva Sans Bold"/>
              </a:rPr>
              <a:t>Followed Closely by Comedy Movies</a:t>
            </a:r>
          </a:p>
          <a:p>
            <a:pPr algn="ctr">
              <a:lnSpc>
                <a:spcPts val="4398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546031"/>
            <a:ext cx="14562137" cy="8740969"/>
          </a:xfrm>
          <a:custGeom>
            <a:avLst/>
            <a:gdLst/>
            <a:ahLst/>
            <a:cxnLst/>
            <a:rect r="r" b="b" t="t" l="l"/>
            <a:pathLst>
              <a:path h="8740969" w="14562137">
                <a:moveTo>
                  <a:pt x="0" y="0"/>
                </a:moveTo>
                <a:lnTo>
                  <a:pt x="14562137" y="0"/>
                </a:lnTo>
                <a:lnTo>
                  <a:pt x="14562137" y="8740969"/>
                </a:lnTo>
                <a:lnTo>
                  <a:pt x="0" y="8740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7" t="-44" r="0" b="-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592752" y="-92672"/>
            <a:ext cx="16062837" cy="1516911"/>
            <a:chOff x="0" y="0"/>
            <a:chExt cx="21417116" cy="202254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1417116" cy="2022549"/>
              <a:chOff x="0" y="0"/>
              <a:chExt cx="1537211" cy="14516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537211" cy="145168"/>
              </a:xfrm>
              <a:custGeom>
                <a:avLst/>
                <a:gdLst/>
                <a:ahLst/>
                <a:cxnLst/>
                <a:rect r="r" b="b" t="t" l="l"/>
                <a:pathLst>
                  <a:path h="145168" w="1537211">
                    <a:moveTo>
                      <a:pt x="1334011" y="0"/>
                    </a:moveTo>
                    <a:lnTo>
                      <a:pt x="0" y="0"/>
                    </a:lnTo>
                    <a:lnTo>
                      <a:pt x="203200" y="145168"/>
                    </a:lnTo>
                    <a:lnTo>
                      <a:pt x="1537211" y="145168"/>
                    </a:lnTo>
                    <a:lnTo>
                      <a:pt x="1334011" y="0"/>
                    </a:lnTo>
                    <a:close/>
                  </a:path>
                </a:pathLst>
              </a:custGeom>
              <a:solidFill>
                <a:srgbClr val="01010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01600" y="-19050"/>
                <a:ext cx="1334011" cy="1642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6202249" y="467609"/>
              <a:ext cx="12669288" cy="11242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988"/>
                </a:lnSpc>
                <a:spcBef>
                  <a:spcPct val="0"/>
                </a:spcBef>
              </a:pPr>
              <a:r>
                <a:rPr lang="en-US" sz="5064" spc="177">
                  <a:solidFill>
                    <a:srgbClr val="FFFFFF"/>
                  </a:solidFill>
                  <a:latin typeface="Archivo Black"/>
                </a:rPr>
                <a:t>GENRE ANALYSIS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841172" y="2203669"/>
            <a:ext cx="6752376" cy="109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8362" indent="-339181" lvl="1">
              <a:lnSpc>
                <a:spcPts val="4398"/>
              </a:lnSpc>
              <a:buFont typeface="Arial"/>
              <a:buChar char="•"/>
            </a:pPr>
            <a:r>
              <a:rPr lang="en-US" sz="3142">
                <a:solidFill>
                  <a:srgbClr val="000000"/>
                </a:solidFill>
                <a:latin typeface="Canva Sans Bold"/>
              </a:rPr>
              <a:t>Action,Adventure, SciFi movies are the most watched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DAF9DHdE2hM</dc:identifier>
  <dcterms:modified xsi:type="dcterms:W3CDTF">2011-08-01T06:04:30Z</dcterms:modified>
  <cp:revision>1</cp:revision>
  <dc:title>Grey Modern Professional Business Project Presentation</dc:title>
</cp:coreProperties>
</file>